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693400" cy="7562850"/>
  <p:notesSz cx="10693400" cy="756285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3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5E1998-3A1B-851D-7DF8-9B49B9F0C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1237717"/>
            <a:ext cx="8020050" cy="2632992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7D0DF1A-0A5D-ADA6-E5C4-F99204021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3972247"/>
            <a:ext cx="8020050" cy="1825938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D6C05EC-DBB8-FB8D-1DC3-10869EB4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27D2587-E697-77C6-9A1D-F41770D4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B116E9-0EB8-E78F-EC7D-A1AF6E9D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539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3B4B21-7BE6-23B5-5EE9-4B3F0AC9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C2516B1-D8E5-6634-C69F-B2D4E91E5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0D820B-9228-DBAF-D8D0-DA2E3132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8DCDC2-69F5-5B7B-9AC3-4930F359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7BD75F-6906-0CAE-A434-C2D22FE5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970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D67C119-B9CD-2FF3-B8FD-DAC2DBB20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2465" y="402652"/>
            <a:ext cx="2305764" cy="6409166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9FC7A5E-03F5-BBCD-F053-5F22DC7EA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171" y="402652"/>
            <a:ext cx="6783626" cy="640916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8808B7-75A9-34DA-D1B3-AB1A141F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20F7F12-CE22-6A5D-EA9E-A7CD2824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60DE05-BCC4-DCA0-5D4D-6D8DA172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222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AA95F8-E213-9F2D-1469-9F65963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7052DF-8D56-92FB-040E-78559A10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5B4136E-DBDF-84C6-7267-80D78450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BEFB1A-8893-5F2A-5D76-77BCF82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B0424C-31BC-2529-68A8-CF523103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30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45724E-3ECD-B3B5-2D67-5D79F4E2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02" y="1885462"/>
            <a:ext cx="9223058" cy="3145935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AE5555B-B5CE-EAEE-8820-F3BDD6F1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02" y="5061158"/>
            <a:ext cx="9223058" cy="1654373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7AE042D-BB27-AC49-F3FC-C1B171D5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4CE4BF5-2676-89CB-CC40-EFCADB15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9113C88-C04F-508F-BA84-7EFF6EF9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550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B0C08D-FD17-93F2-EF00-6C8C9A41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9E4A5-B6D6-B773-E738-89E6ED8A4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171" y="2013259"/>
            <a:ext cx="4544695" cy="47985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A52A0FB-51BD-BA80-F78E-80A2BAE55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3534" y="2013259"/>
            <a:ext cx="4544695" cy="47985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289C49E-869A-E28A-1B5A-A2DFAA2B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9B2846-9FFD-495F-48D3-D4F21364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199F2C-8B39-1F45-5937-24CEC942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891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894837-D685-3F9A-7046-A0F440F9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402652"/>
            <a:ext cx="9223058" cy="146180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F5B93A-955E-9D95-D522-D30FA1C0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565" y="1853949"/>
            <a:ext cx="4523809" cy="90859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1C46456-58B1-9FA7-AB46-DAFEAE76B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565" y="2762541"/>
            <a:ext cx="4523809" cy="40632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D12FB75-D7BB-6E37-D273-C86FAF38A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534" y="1853949"/>
            <a:ext cx="4546088" cy="90859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AD23FDC-7573-1B4B-5869-FD5CF1CB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534" y="2762541"/>
            <a:ext cx="4546088" cy="40632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FEDCF21-CCBD-9AD3-344B-4D586A5A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5D04F2-4C63-B586-140E-EBACECF6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02E92FB-B9AF-8EE9-5BBF-304E8895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61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3DB2A8-8097-6B3E-FEB1-B13092FB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78F1F9E-CB18-BCB1-E393-E6772DEC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4472B11-AA74-BDFF-B85F-C6CAC54E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01C741C-8787-E4F8-74CC-2EE931B6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86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D9830B9-B3AB-C2B8-D3AA-158DA011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BC81618-9C58-7970-F5DC-DBC14AC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CF2055-3233-53CB-D63E-C924EBE0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516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398F54-8372-F3BB-89DD-C6335F48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2BA520-7B77-396A-708C-79F3471F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088" y="1088911"/>
            <a:ext cx="5413534" cy="5374525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B2BB199-096F-4AAF-0810-0C53088C7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4379EDF-F50A-2A26-8149-5E54D51C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3893F-122E-A961-9AAD-010B350D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262DB5A-73B8-ED3A-44ED-B214E1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985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64CAF7-3CFF-D8CC-38EB-A9D8B732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772CA12-3CAA-A954-E2EF-E0CD28A30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6088" y="1088911"/>
            <a:ext cx="5413534" cy="5374525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8902C3F-60D8-B8A6-C2C7-3F86B4102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12695D-6438-0616-DD9E-F6D62CF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E19CDD3-AF9A-B2FD-404D-ABBFA76D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FAD483D-45A5-A3CE-544A-16F6A85F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50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D7F7E26-1054-502D-E277-D9B52E1F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1" y="402652"/>
            <a:ext cx="9223058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36251BC-FC7B-8460-3EFF-1CA58983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171" y="2013259"/>
            <a:ext cx="9223058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D20705-F672-D160-E794-9E424A016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171" y="7009642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1430464-705F-AB53-7F5F-F7BD1D2E3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89" y="7009642"/>
            <a:ext cx="360902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EEF62C-B422-6AD9-D34C-D69092E97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2214" y="7009642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02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hyperlink" Target="http://www.turkiyeacikkaynakplatformu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turkiyeacikkaynakplatformu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7474680" y="788400"/>
            <a:ext cx="26654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1780920" y="2154600"/>
            <a:ext cx="7619760" cy="80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tabLst>
                <a:tab pos="0" algn="l"/>
              </a:tabLst>
            </a:pPr>
            <a:r>
              <a:rPr lang="tr-TR" sz="4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TÜRKİYE AÇIK KAYNAK PLATFORMU</a:t>
            </a:r>
            <a:endParaRPr lang="en-US" sz="4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r>
              <a:rPr lang="tr-TR" sz="36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Blokzincir</a:t>
            </a:r>
            <a:r>
              <a:rPr lang="tr-TR" sz="36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, NFT ve </a:t>
            </a:r>
            <a:r>
              <a:rPr lang="tr-TR" sz="36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Metaverse</a:t>
            </a:r>
            <a:r>
              <a:rPr lang="tr-TR" sz="36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 </a:t>
            </a:r>
            <a:r>
              <a:rPr lang="tr-TR" sz="36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Hackathonu</a:t>
            </a:r>
            <a:endParaRPr lang="en-US" sz="36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Proje Adı: Open </a:t>
            </a:r>
            <a:r>
              <a:rPr lang="tr-TR" sz="20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Chain</a:t>
            </a:r>
            <a:endParaRPr lang="en-US" sz="20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Sunum Yapan Kişiler: Mustafa Furkan Demir, Çağrı </a:t>
            </a:r>
            <a:r>
              <a:rPr lang="tr-TR" sz="20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Yalnız,Ömer</a:t>
            </a: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 </a:t>
            </a:r>
            <a:r>
              <a:rPr lang="tr-TR" sz="20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Özdiyar</a:t>
            </a: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, Enes Özmert</a:t>
            </a: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>
              <a:rPr dirty="0"/>
            </a:b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>
              <a:rPr dirty="0"/>
            </a:b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>
              <a:rPr dirty="0"/>
            </a:br>
            <a:endParaRPr lang="en-US" sz="2000" b="0" strike="noStrike" spc="-1" dirty="0">
              <a:latin typeface="Arial"/>
            </a:endParaRPr>
          </a:p>
        </p:txBody>
      </p:sp>
      <p:pic>
        <p:nvPicPr>
          <p:cNvPr id="90" name="Google Shape;56;p1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76" name="Google Shape;158;gd168ccb575_0_12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293400" y="167580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Ürün yol haritanız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78" name="TextShape 5"/>
          <p:cNvSpPr txBox="1"/>
          <p:nvPr/>
        </p:nvSpPr>
        <p:spPr>
          <a:xfrm>
            <a:off x="457200" y="2560320"/>
            <a:ext cx="9692640" cy="3749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1. ERC-20 Blockchain alt yapısını kullanarak kendimize bir ödeme platformu sistemi kurulacak.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2. Blockchain yapısının temelini kavrayacak esnek bir yapıda(ikili/üçlü) </a:t>
            </a:r>
            <a:r>
              <a:rPr lang="tr-TR" sz="1850" b="1" i="1" u="sng" strike="noStrike" spc="-1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blockchain escrow</a:t>
            </a: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sistemiyle desteklenmiş ödeme sisteminin oluşturulması.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3. E-ticaret platformlarına entegre edilecek arayüzün kurulması.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4. E-ticatet platformlarıyla anlaşmaların yapılması.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82" name="Google Shape;167;gd3b77bcd6a_0_684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293400" y="1682280"/>
            <a:ext cx="1010628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Ekip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Ekip Tecrübesi ve projeye sunacağı katkı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4" name="TextShape 5"/>
          <p:cNvSpPr txBox="1"/>
          <p:nvPr/>
        </p:nvSpPr>
        <p:spPr>
          <a:xfrm>
            <a:off x="274320" y="2746080"/>
            <a:ext cx="98755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Çağrı Yalnız – Operation Manager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Enes Özmert – Backend Developer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Mustafa Furkan Demir – System Manager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Ömer Özdiyar – Frontend Developer</a:t>
            </a:r>
            <a:endParaRPr lang="en-US" sz="185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4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659360" y="788400"/>
            <a:ext cx="25754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88" name="Google Shape;176;p6" descr="Türkiye Açık Kaynak Platformu | Kommunity"/>
          <p:cNvPicPr/>
          <p:nvPr/>
        </p:nvPicPr>
        <p:blipFill>
          <a:blip r:embed="rId5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293400" y="1675800"/>
            <a:ext cx="10106280" cy="100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Ürün Demo Video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(Projenin demo görüntüleri, video, kaynak kod linki, safir depo ve githup linki, demo video linki)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OpenchainUI - Google Chrome 2022-05-14 22-45-59">
            <a:hlinkClick r:id="" action="ppaction://media"/>
            <a:extLst>
              <a:ext uri="{FF2B5EF4-FFF2-40B4-BE49-F238E27FC236}">
                <a16:creationId xmlns:a16="http://schemas.microsoft.com/office/drawing/2014/main" id="{9E12F687-2CFD-F8DF-ABB2-F317D2B27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8258" y="2922456"/>
            <a:ext cx="6436564" cy="3620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7659360" y="788400"/>
            <a:ext cx="250920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2863080" y="2856600"/>
            <a:ext cx="530928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800" b="1" strike="noStrike" spc="-1">
                <a:solidFill>
                  <a:srgbClr val="6E6E72"/>
                </a:solidFill>
                <a:latin typeface="Arial"/>
                <a:ea typeface="Arial"/>
              </a:rPr>
              <a:t>-</a:t>
            </a:r>
            <a:r>
              <a:rPr lang="tr-TR" sz="4800" b="1" strike="noStrike" spc="-1">
                <a:solidFill>
                  <a:srgbClr val="1C1C57"/>
                </a:solidFill>
                <a:latin typeface="Arial"/>
                <a:ea typeface="Arial"/>
              </a:rPr>
              <a:t>TEŞEKKÜRLER</a:t>
            </a:r>
            <a:r>
              <a:rPr lang="tr-TR" sz="4800" b="1" strike="noStrike" spc="-1">
                <a:solidFill>
                  <a:srgbClr val="6E6E72"/>
                </a:solidFill>
                <a:latin typeface="Arial"/>
                <a:ea typeface="Arial"/>
              </a:rPr>
              <a:t>-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194" name="Google Shape;204;p9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7659360" y="788400"/>
            <a:ext cx="24998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94" name="Google Shape;64;p2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293400" y="1675800"/>
            <a:ext cx="10106280" cy="74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Problem 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65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Problemin kısa tanımı – iş fikriniz hangi problemi çözüyor</a:t>
            </a: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Ürün güvenliği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Müşteri memnuniyeti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Satıcı memnuniyeti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Vergi kontrolünün zor bir şekilde yapılması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/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868400" y="697680"/>
            <a:ext cx="360" cy="786240"/>
          </a:xfrm>
          <a:custGeom>
            <a:avLst/>
            <a:gdLst/>
            <a:ahLst/>
            <a:cxnLst/>
            <a:rect l="l" t="t" r="r" b="b"/>
            <a:pathLst>
              <a:path w="120000" h="786765">
                <a:moveTo>
                  <a:pt x="0" y="786167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60608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TextShape 2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659360" y="788400"/>
            <a:ext cx="26132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00" name="Google Shape;74;p3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293400" y="1675800"/>
            <a:ext cx="10106280" cy="45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Çözüm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65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Bu problem mevcut durumda nasıl çözülüyor?</a:t>
            </a: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Takımımız tarafından bulunmuş algoritma ve sistem entegresi (Belirli maddi kaynak bulunursa blockchain ile çalışan e-ticaret sitesi) sayesinde ürün güvenliği, müşteri ve satıcı memnuniyeti, vergilendirme konularındaki sıkıntıların giderilmesi</a:t>
            </a:r>
            <a:endParaRPr lang="en-US" sz="28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/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81;p4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03" name="TextShape 1"/>
          <p:cNvSpPr txBox="1"/>
          <p:nvPr/>
        </p:nvSpPr>
        <p:spPr>
          <a:xfrm>
            <a:off x="182880" y="7132320"/>
            <a:ext cx="3875760" cy="421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468880" y="574200"/>
            <a:ext cx="10106280" cy="9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Çözüm 2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4700" b="0" strike="noStrike" spc="-1">
              <a:latin typeface="Arial"/>
            </a:endParaRPr>
          </a:p>
        </p:txBody>
      </p:sp>
      <p:sp>
        <p:nvSpPr>
          <p:cNvPr id="107" name="TextShape 5"/>
          <p:cNvSpPr txBox="1"/>
          <p:nvPr/>
        </p:nvSpPr>
        <p:spPr>
          <a:xfrm rot="21586800">
            <a:off x="4890960" y="567180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pic>
        <p:nvPicPr>
          <p:cNvPr id="108" name="Resim 107"/>
          <p:cNvPicPr/>
          <p:nvPr/>
        </p:nvPicPr>
        <p:blipFill>
          <a:blip r:embed="rId4"/>
          <a:stretch/>
        </p:blipFill>
        <p:spPr>
          <a:xfrm rot="5357400">
            <a:off x="5117040" y="4668120"/>
            <a:ext cx="729360" cy="729360"/>
          </a:xfrm>
          <a:prstGeom prst="rect">
            <a:avLst/>
          </a:prstGeom>
          <a:ln>
            <a:noFill/>
          </a:ln>
        </p:spPr>
      </p:pic>
      <p:pic>
        <p:nvPicPr>
          <p:cNvPr id="109" name="Resim 108"/>
          <p:cNvPicPr/>
          <p:nvPr/>
        </p:nvPicPr>
        <p:blipFill>
          <a:blip r:embed="rId5"/>
          <a:stretch/>
        </p:blipFill>
        <p:spPr>
          <a:xfrm>
            <a:off x="4936680" y="2880720"/>
            <a:ext cx="1097280" cy="1097280"/>
          </a:xfrm>
          <a:prstGeom prst="rect">
            <a:avLst/>
          </a:prstGeom>
          <a:ln>
            <a:noFill/>
          </a:ln>
        </p:spPr>
      </p:pic>
      <p:pic>
        <p:nvPicPr>
          <p:cNvPr id="110" name="Resim 109"/>
          <p:cNvPicPr/>
          <p:nvPr/>
        </p:nvPicPr>
        <p:blipFill>
          <a:blip r:embed="rId6"/>
          <a:stretch/>
        </p:blipFill>
        <p:spPr>
          <a:xfrm>
            <a:off x="2814480" y="2861640"/>
            <a:ext cx="1024920" cy="1024920"/>
          </a:xfrm>
          <a:prstGeom prst="rect">
            <a:avLst/>
          </a:prstGeom>
          <a:ln>
            <a:noFill/>
          </a:ln>
        </p:spPr>
      </p:pic>
      <p:pic>
        <p:nvPicPr>
          <p:cNvPr id="111" name="Resim 110"/>
          <p:cNvPicPr/>
          <p:nvPr/>
        </p:nvPicPr>
        <p:blipFill>
          <a:blip r:embed="rId5"/>
          <a:stretch/>
        </p:blipFill>
        <p:spPr>
          <a:xfrm>
            <a:off x="2742120" y="6172560"/>
            <a:ext cx="1143000" cy="1143000"/>
          </a:xfrm>
          <a:prstGeom prst="rect">
            <a:avLst/>
          </a:prstGeom>
          <a:ln>
            <a:noFill/>
          </a:ln>
        </p:spPr>
      </p:pic>
      <p:sp>
        <p:nvSpPr>
          <p:cNvPr id="112" name="TextShape 6"/>
          <p:cNvSpPr txBox="1"/>
          <p:nvPr/>
        </p:nvSpPr>
        <p:spPr>
          <a:xfrm rot="21586800">
            <a:off x="4754520" y="3915720"/>
            <a:ext cx="685080" cy="563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3" name="TextShape 7"/>
          <p:cNvSpPr txBox="1"/>
          <p:nvPr/>
        </p:nvSpPr>
        <p:spPr>
          <a:xfrm rot="21586800">
            <a:off x="1096200" y="408924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pic>
        <p:nvPicPr>
          <p:cNvPr id="114" name="Resim 113"/>
          <p:cNvPicPr/>
          <p:nvPr/>
        </p:nvPicPr>
        <p:blipFill>
          <a:blip r:embed="rId7"/>
          <a:stretch/>
        </p:blipFill>
        <p:spPr>
          <a:xfrm>
            <a:off x="2284920" y="1458720"/>
            <a:ext cx="777240" cy="777240"/>
          </a:xfrm>
          <a:prstGeom prst="rect">
            <a:avLst/>
          </a:prstGeom>
          <a:ln>
            <a:noFill/>
          </a:ln>
        </p:spPr>
      </p:pic>
      <p:sp>
        <p:nvSpPr>
          <p:cNvPr id="115" name="TextShape 8"/>
          <p:cNvSpPr txBox="1"/>
          <p:nvPr/>
        </p:nvSpPr>
        <p:spPr>
          <a:xfrm rot="21586800">
            <a:off x="3565800" y="2238120"/>
            <a:ext cx="1187640" cy="54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729FCF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6" name="TextShape 9"/>
          <p:cNvSpPr txBox="1"/>
          <p:nvPr/>
        </p:nvSpPr>
        <p:spPr>
          <a:xfrm rot="21586800">
            <a:off x="2102400" y="2283840"/>
            <a:ext cx="1187640" cy="54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7" name="TextShape 10"/>
          <p:cNvSpPr txBox="1"/>
          <p:nvPr/>
        </p:nvSpPr>
        <p:spPr>
          <a:xfrm rot="21586800">
            <a:off x="5532840" y="3961440"/>
            <a:ext cx="685080" cy="100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8" name="Line 11"/>
          <p:cNvSpPr/>
          <p:nvPr/>
        </p:nvSpPr>
        <p:spPr>
          <a:xfrm>
            <a:off x="5759640" y="4618080"/>
            <a:ext cx="0" cy="8686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" name="Resim 118"/>
          <p:cNvPicPr/>
          <p:nvPr/>
        </p:nvPicPr>
        <p:blipFill>
          <a:blip r:embed="rId8"/>
          <a:stretch/>
        </p:blipFill>
        <p:spPr>
          <a:xfrm>
            <a:off x="1203120" y="2998800"/>
            <a:ext cx="944280" cy="944280"/>
          </a:xfrm>
          <a:prstGeom prst="rect">
            <a:avLst/>
          </a:prstGeom>
          <a:ln>
            <a:noFill/>
          </a:ln>
        </p:spPr>
      </p:pic>
      <p:pic>
        <p:nvPicPr>
          <p:cNvPr id="120" name="Resim 119"/>
          <p:cNvPicPr/>
          <p:nvPr/>
        </p:nvPicPr>
        <p:blipFill>
          <a:blip r:embed="rId8"/>
          <a:stretch/>
        </p:blipFill>
        <p:spPr>
          <a:xfrm>
            <a:off x="4799520" y="6035400"/>
            <a:ext cx="1127160" cy="1127160"/>
          </a:xfrm>
          <a:prstGeom prst="rect">
            <a:avLst/>
          </a:prstGeom>
          <a:ln>
            <a:noFill/>
          </a:ln>
        </p:spPr>
      </p:pic>
      <p:sp>
        <p:nvSpPr>
          <p:cNvPr id="121" name="TextShape 12"/>
          <p:cNvSpPr txBox="1"/>
          <p:nvPr/>
        </p:nvSpPr>
        <p:spPr>
          <a:xfrm rot="21586800">
            <a:off x="2879280" y="398016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22" name="Line 13"/>
          <p:cNvSpPr/>
          <p:nvPr/>
        </p:nvSpPr>
        <p:spPr>
          <a:xfrm>
            <a:off x="3747960" y="4526640"/>
            <a:ext cx="0" cy="8686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" name="Resim 122"/>
          <p:cNvPicPr/>
          <p:nvPr/>
        </p:nvPicPr>
        <p:blipFill>
          <a:blip r:embed="rId6"/>
          <a:stretch/>
        </p:blipFill>
        <p:spPr>
          <a:xfrm>
            <a:off x="1213920" y="6107760"/>
            <a:ext cx="1024920" cy="1024920"/>
          </a:xfrm>
          <a:prstGeom prst="rect">
            <a:avLst/>
          </a:prstGeom>
          <a:ln>
            <a:noFill/>
          </a:ln>
        </p:spPr>
      </p:pic>
      <p:sp>
        <p:nvSpPr>
          <p:cNvPr id="124" name="TextShape 14"/>
          <p:cNvSpPr txBox="1"/>
          <p:nvPr/>
        </p:nvSpPr>
        <p:spPr>
          <a:xfrm rot="21586800">
            <a:off x="1187640" y="565272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25" name="Line 15"/>
          <p:cNvSpPr/>
          <p:nvPr/>
        </p:nvSpPr>
        <p:spPr>
          <a:xfrm>
            <a:off x="1964880" y="4618080"/>
            <a:ext cx="0" cy="9601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Line 16"/>
          <p:cNvSpPr/>
          <p:nvPr/>
        </p:nvSpPr>
        <p:spPr>
          <a:xfrm flipH="1" flipV="1">
            <a:off x="1173240" y="4627800"/>
            <a:ext cx="14400" cy="9601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Resim 126"/>
          <p:cNvPicPr/>
          <p:nvPr/>
        </p:nvPicPr>
        <p:blipFill>
          <a:blip r:embed="rId4"/>
          <a:stretch/>
        </p:blipFill>
        <p:spPr>
          <a:xfrm rot="5359200">
            <a:off x="1244880" y="4759200"/>
            <a:ext cx="722880" cy="722880"/>
          </a:xfrm>
          <a:prstGeom prst="rect">
            <a:avLst/>
          </a:prstGeom>
          <a:ln>
            <a:noFill/>
          </a:ln>
        </p:spPr>
      </p:pic>
      <p:pic>
        <p:nvPicPr>
          <p:cNvPr id="128" name="Resim 127"/>
          <p:cNvPicPr/>
          <p:nvPr/>
        </p:nvPicPr>
        <p:blipFill>
          <a:blip r:embed="rId4"/>
          <a:stretch/>
        </p:blipFill>
        <p:spPr>
          <a:xfrm rot="5359200">
            <a:off x="3020400" y="4622040"/>
            <a:ext cx="722880" cy="722880"/>
          </a:xfrm>
          <a:prstGeom prst="rect">
            <a:avLst/>
          </a:prstGeom>
          <a:ln>
            <a:noFill/>
          </a:ln>
        </p:spPr>
      </p:pic>
      <p:sp>
        <p:nvSpPr>
          <p:cNvPr id="129" name="TextShape 17"/>
          <p:cNvSpPr txBox="1"/>
          <p:nvPr/>
        </p:nvSpPr>
        <p:spPr>
          <a:xfrm rot="21586800">
            <a:off x="3335760" y="5470200"/>
            <a:ext cx="685080" cy="563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30" name="TextShape 18"/>
          <p:cNvSpPr txBox="1"/>
          <p:nvPr/>
        </p:nvSpPr>
        <p:spPr>
          <a:xfrm rot="21586800">
            <a:off x="2558520" y="5442120"/>
            <a:ext cx="685080" cy="563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pic>
        <p:nvPicPr>
          <p:cNvPr id="131" name="Resim 130"/>
          <p:cNvPicPr/>
          <p:nvPr/>
        </p:nvPicPr>
        <p:blipFill>
          <a:blip r:embed="rId9"/>
          <a:stretch/>
        </p:blipFill>
        <p:spPr>
          <a:xfrm>
            <a:off x="1005840" y="5010480"/>
            <a:ext cx="318600" cy="318600"/>
          </a:xfrm>
          <a:prstGeom prst="rect">
            <a:avLst/>
          </a:prstGeom>
          <a:ln>
            <a:noFill/>
          </a:ln>
        </p:spPr>
      </p:pic>
      <p:pic>
        <p:nvPicPr>
          <p:cNvPr id="132" name="Resim 131"/>
          <p:cNvPicPr/>
          <p:nvPr/>
        </p:nvPicPr>
        <p:blipFill>
          <a:blip r:embed="rId10"/>
          <a:stretch/>
        </p:blipFill>
        <p:spPr>
          <a:xfrm>
            <a:off x="3839040" y="1421640"/>
            <a:ext cx="731520" cy="731520"/>
          </a:xfrm>
          <a:prstGeom prst="rect">
            <a:avLst/>
          </a:prstGeom>
          <a:ln>
            <a:noFill/>
          </a:ln>
        </p:spPr>
      </p:pic>
      <p:pic>
        <p:nvPicPr>
          <p:cNvPr id="133" name="Resim 132"/>
          <p:cNvPicPr/>
          <p:nvPr/>
        </p:nvPicPr>
        <p:blipFill>
          <a:blip r:embed="rId10"/>
          <a:stretch/>
        </p:blipFill>
        <p:spPr>
          <a:xfrm>
            <a:off x="3747960" y="4755240"/>
            <a:ext cx="411480" cy="411480"/>
          </a:xfrm>
          <a:prstGeom prst="rect">
            <a:avLst/>
          </a:prstGeom>
          <a:ln>
            <a:noFill/>
          </a:ln>
        </p:spPr>
      </p:pic>
      <p:pic>
        <p:nvPicPr>
          <p:cNvPr id="134" name="Resim 133"/>
          <p:cNvPicPr/>
          <p:nvPr/>
        </p:nvPicPr>
        <p:blipFill>
          <a:blip r:embed="rId7"/>
          <a:stretch/>
        </p:blipFill>
        <p:spPr>
          <a:xfrm>
            <a:off x="5759640" y="4800960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135" name="Resim 134"/>
          <p:cNvPicPr/>
          <p:nvPr/>
        </p:nvPicPr>
        <p:blipFill>
          <a:blip r:embed="rId10"/>
          <a:stretch/>
        </p:blipFill>
        <p:spPr>
          <a:xfrm>
            <a:off x="1964880" y="4846680"/>
            <a:ext cx="411480" cy="411480"/>
          </a:xfrm>
          <a:prstGeom prst="rect">
            <a:avLst/>
          </a:prstGeom>
          <a:ln>
            <a:noFill/>
          </a:ln>
        </p:spPr>
      </p:pic>
      <p:sp>
        <p:nvSpPr>
          <p:cNvPr id="136" name="Line 19"/>
          <p:cNvSpPr/>
          <p:nvPr/>
        </p:nvSpPr>
        <p:spPr>
          <a:xfrm flipH="1" flipV="1">
            <a:off x="2956320" y="4435200"/>
            <a:ext cx="14400" cy="9601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7" name="Resim 136"/>
          <p:cNvPicPr/>
          <p:nvPr/>
        </p:nvPicPr>
        <p:blipFill>
          <a:blip r:embed="rId9"/>
          <a:stretch/>
        </p:blipFill>
        <p:spPr>
          <a:xfrm>
            <a:off x="2697840" y="4892400"/>
            <a:ext cx="318600" cy="318600"/>
          </a:xfrm>
          <a:prstGeom prst="rect">
            <a:avLst/>
          </a:prstGeom>
          <a:ln>
            <a:noFill/>
          </a:ln>
        </p:spPr>
      </p:pic>
      <p:sp>
        <p:nvSpPr>
          <p:cNvPr id="138" name="TextShape 20"/>
          <p:cNvSpPr txBox="1"/>
          <p:nvPr/>
        </p:nvSpPr>
        <p:spPr>
          <a:xfrm>
            <a:off x="8412480" y="1645920"/>
            <a:ext cx="201168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. Satıcı bilgisi (id)</a:t>
            </a:r>
          </a:p>
          <a:p>
            <a:r>
              <a:rPr lang="en-US" sz="1800" b="0" strike="noStrike" spc="-1">
                <a:latin typeface="Arial"/>
              </a:rPr>
              <a:t>. Müşteri bilgisi(id)</a:t>
            </a:r>
          </a:p>
          <a:p>
            <a:r>
              <a:rPr lang="en-US" sz="1800" b="0" strike="noStrike" spc="-1">
                <a:latin typeface="Arial"/>
              </a:rPr>
              <a:t>. Ürün bilgisi(id)</a:t>
            </a:r>
          </a:p>
        </p:txBody>
      </p:sp>
      <p:sp>
        <p:nvSpPr>
          <p:cNvPr id="139" name="Line 21"/>
          <p:cNvSpPr/>
          <p:nvPr/>
        </p:nvSpPr>
        <p:spPr>
          <a:xfrm>
            <a:off x="4754880" y="2468880"/>
            <a:ext cx="356616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11;gd3b77bcd6a_0_327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41" name="TextShape 1"/>
          <p:cNvSpPr txBox="1"/>
          <p:nvPr/>
        </p:nvSpPr>
        <p:spPr>
          <a:xfrm>
            <a:off x="546120" y="6627960"/>
            <a:ext cx="420948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293400" y="1675800"/>
            <a:ext cx="10106280" cy="9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İş Modeli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65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İş Modeli hakkında detaylı bilgi</a:t>
            </a:r>
            <a:endParaRPr lang="en-US" sz="1650" b="0" strike="noStrike" spc="-1">
              <a:latin typeface="Arial"/>
            </a:endParaRPr>
          </a:p>
        </p:txBody>
      </p:sp>
      <p:sp>
        <p:nvSpPr>
          <p:cNvPr id="145" name="TextShape 5"/>
          <p:cNvSpPr txBox="1"/>
          <p:nvPr/>
        </p:nvSpPr>
        <p:spPr>
          <a:xfrm>
            <a:off x="453960" y="2834640"/>
            <a:ext cx="923868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Gelir/satış ortaklığı ve blockchain sistemi, SAAS/IAAS/PAAS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Ödeme sistemimizdeki şeffaflık, doğrulama ve güven faktörlerinden ötürü satıcı, alıcı ve platform bizi tercih etmeyi düşünecektir. Bu sayede projemizi kullanan satıcıdan, alıcıdan ve platformdan komisyon alınacaktır.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Alıcı: Kripto cüzdan kullanma veya ödeme sistemimizi kullanma hizmetleri üzerinden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Satıcı: Kripto cüzdan kullanma veya ödeme sistemimizi kullanma hizmetleri üzerinden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Platform: Güven endeksi ve tercih edilebilirliği arttırıldığı için aylık/yıllık kira veya işlem adedince komisyon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37;gd3b77bcd6a_0_1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17880" y="137412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highlight>
                  <a:srgbClr val="FFFFFF"/>
                </a:highlight>
                <a:latin typeface="Arial"/>
                <a:ea typeface="Arial"/>
              </a:rPr>
              <a:t>Pazar Araştırması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51" name="TextShape 5"/>
          <p:cNvSpPr txBox="1"/>
          <p:nvPr/>
        </p:nvSpPr>
        <p:spPr>
          <a:xfrm>
            <a:off x="457200" y="2400120"/>
            <a:ext cx="94183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tr-TR" sz="150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Tüketicilerin yarısı, ticari anlaşmazlıklar konusundaki endişeleri nedeniyle bir alışveriş sepetini terk etti</a:t>
            </a:r>
            <a:endParaRPr lang="en-US" sz="1500" b="0" strike="noStrike" spc="-1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52" name="Resim 151"/>
          <p:cNvPicPr/>
          <p:nvPr/>
        </p:nvPicPr>
        <p:blipFill>
          <a:blip r:embed="rId4"/>
          <a:stretch/>
        </p:blipFill>
        <p:spPr>
          <a:xfrm>
            <a:off x="724320" y="2768400"/>
            <a:ext cx="7230960" cy="363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37;gd3b77bcd6a_0_0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54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17880" y="137412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highlight>
                  <a:srgbClr val="FFFFFF"/>
                </a:highlight>
                <a:latin typeface="Arial"/>
                <a:ea typeface="Arial"/>
              </a:rPr>
              <a:t>Pazar Araştırması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58" name="TextShape 5"/>
          <p:cNvSpPr txBox="1"/>
          <p:nvPr/>
        </p:nvSpPr>
        <p:spPr>
          <a:xfrm>
            <a:off x="457200" y="2400120"/>
            <a:ext cx="94183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tr-TR" sz="1400" b="1" i="1" strike="noStrike" spc="-1">
                <a:solidFill>
                  <a:srgbClr val="000000"/>
                </a:solidFill>
                <a:latin typeface="Open Sans"/>
                <a:ea typeface="Times New Roman"/>
              </a:rPr>
              <a:t>Tanıdık olmayan web siteleriyle ilgili tüketici endişeleri yüksek bir noktaya ulaşıyor</a:t>
            </a:r>
            <a:endParaRPr lang="en-US" sz="1400" b="1" strike="noStrike" spc="-1">
              <a:latin typeface=""/>
            </a:endParaRPr>
          </a:p>
        </p:txBody>
      </p:sp>
      <p:pic>
        <p:nvPicPr>
          <p:cNvPr id="159" name="Resim 158"/>
          <p:cNvPicPr/>
          <p:nvPr/>
        </p:nvPicPr>
        <p:blipFill>
          <a:blip r:embed="rId4"/>
          <a:stretch/>
        </p:blipFill>
        <p:spPr>
          <a:xfrm>
            <a:off x="1638720" y="2754360"/>
            <a:ext cx="5767920" cy="392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37;gd3b77bcd6a_0_2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61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17880" y="137412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highlight>
                  <a:srgbClr val="FFFFFF"/>
                </a:highlight>
                <a:latin typeface="Arial"/>
                <a:ea typeface="Arial"/>
              </a:rPr>
              <a:t>Pazar Araştırması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65" name="TextShape 5"/>
          <p:cNvSpPr txBox="1"/>
          <p:nvPr/>
        </p:nvSpPr>
        <p:spPr>
          <a:xfrm>
            <a:off x="457200" y="2400120"/>
            <a:ext cx="94183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tr-TR" sz="1400" b="1" i="1" strike="noStrike" spc="-1">
                <a:solidFill>
                  <a:srgbClr val="000000"/>
                </a:solidFill>
                <a:latin typeface=""/>
                <a:ea typeface="Times New Roman"/>
              </a:rPr>
              <a:t>Taleplerin üçüncü tarafça doğrulanması satışları artırabilir</a:t>
            </a:r>
            <a:endParaRPr lang="en-US" sz="1400" b="0" strike="noStrike" spc="-1">
              <a:latin typeface="Open Sans"/>
            </a:endParaRPr>
          </a:p>
        </p:txBody>
      </p:sp>
      <p:pic>
        <p:nvPicPr>
          <p:cNvPr id="166" name="Resim 165"/>
          <p:cNvPicPr/>
          <p:nvPr/>
        </p:nvPicPr>
        <p:blipFill>
          <a:blip r:embed="rId4"/>
          <a:stretch/>
        </p:blipFill>
        <p:spPr>
          <a:xfrm>
            <a:off x="1272960" y="2642040"/>
            <a:ext cx="6682320" cy="385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70" name="Google Shape;149;p5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293400" y="167580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Rakip Analizi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72" name="TextShape 5"/>
          <p:cNvSpPr txBox="1"/>
          <p:nvPr/>
        </p:nvSpPr>
        <p:spPr>
          <a:xfrm>
            <a:off x="640080" y="2651760"/>
            <a:ext cx="877824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40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Projemizin rakipleri bankalar ve blockchainin dışında kalan ödeme sistemleridir. Geleneksel ticaret sistemi üç paydaş üzerine oturmaktadır: Satıcı, alıcı, aracı.</a:t>
            </a: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40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Bu ödeme sistemleri tarafından gerçekleştirilemeyen satın alma/satış yapma kontrol sistemi sayesinde ticaret ekosistemini tamamen değiştirerek piyasada rakipsiz bir sistem oluşturmaktayız.</a:t>
            </a:r>
            <a:r>
              <a:rPr lang="tr-TR" sz="1400" b="1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  </a:t>
            </a:r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547</Words>
  <Application>Microsoft Office PowerPoint</Application>
  <PresentationFormat>Özel</PresentationFormat>
  <Paragraphs>116</Paragraphs>
  <Slides>13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>enes özmert</dc:creator>
  <dc:description/>
  <cp:lastModifiedBy>enes özmert</cp:lastModifiedBy>
  <cp:revision>4</cp:revision>
  <dcterms:created xsi:type="dcterms:W3CDTF">2021-02-12T08:33:09Z</dcterms:created>
  <dcterms:modified xsi:type="dcterms:W3CDTF">2022-05-15T04:48:06Z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2020-07-27T00:00:00Z</vt:filetime>
  </property>
  <property fmtid="{D5CDD505-2E9C-101B-9397-08002B2CF9AE}" pid="4" name="Creator">
    <vt:lpwstr>Adobe InDesign CC 2017 (Macintosh)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astSaved">
    <vt:filetime>2021-02-12T00:00:00Z</vt:filetime>
  </property>
  <property fmtid="{D5CDD505-2E9C-101B-9397-08002B2CF9AE}" pid="8" name="LinksUpToDate">
    <vt:bool>false</vt:bool>
  </property>
  <property fmtid="{D5CDD505-2E9C-101B-9397-08002B2CF9AE}" pid="9" name="MMClips">
    <vt:i4>0</vt:i4>
  </property>
  <property fmtid="{D5CDD505-2E9C-101B-9397-08002B2CF9AE}" pid="10" name="Notes">
    <vt:i4>11</vt:i4>
  </property>
  <property fmtid="{D5CDD505-2E9C-101B-9397-08002B2CF9AE}" pid="11" name="PresentationFormat">
    <vt:lpwstr>Özel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11</vt:i4>
  </property>
</Properties>
</file>